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62" r:id="rId5"/>
    <p:sldId id="263" r:id="rId6"/>
    <p:sldId id="261" r:id="rId7"/>
    <p:sldId id="265" r:id="rId8"/>
    <p:sldId id="264" r:id="rId9"/>
    <p:sldId id="259" r:id="rId10"/>
    <p:sldId id="267" r:id="rId11"/>
    <p:sldId id="266" r:id="rId12"/>
    <p:sldId id="268" r:id="rId13"/>
    <p:sldId id="269" r:id="rId14"/>
    <p:sldId id="270" r:id="rId15"/>
    <p:sldId id="260"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7" d="100"/>
          <a:sy n="67" d="100"/>
        </p:scale>
        <p:origin x="-146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8E5DCB-D4DA-4E13-9180-7F93238228F7}" type="datetimeFigureOut">
              <a:rPr lang="en-US" smtClean="0"/>
              <a:t>1/24/2017</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DE59BC-6645-44EE-ADA2-AED8D4806743}"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Tissue forceps, needle holder, iris scissors, dissection scissors, hemostats, suture removal scissors</a:t>
            </a:r>
            <a:endParaRPr lang="en-IN" dirty="0"/>
          </a:p>
        </p:txBody>
      </p:sp>
      <p:sp>
        <p:nvSpPr>
          <p:cNvPr id="4" name="Slide Number Placeholder 3"/>
          <p:cNvSpPr>
            <a:spLocks noGrp="1"/>
          </p:cNvSpPr>
          <p:nvPr>
            <p:ph type="sldNum" sz="quarter" idx="10"/>
          </p:nvPr>
        </p:nvSpPr>
        <p:spPr/>
        <p:txBody>
          <a:bodyPr/>
          <a:lstStyle/>
          <a:p>
            <a:fld id="{52DE59BC-6645-44EE-ADA2-AED8D4806743}" type="slidenum">
              <a:rPr lang="en-IN" smtClean="0"/>
              <a:t>8</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1F169F6-CD22-4331-9A7A-A80F88EDDF5C}" type="datetimeFigureOut">
              <a:rPr lang="en-US" smtClean="0"/>
              <a:t>1/24/2017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1F169F6-CD22-4331-9A7A-A80F88EDDF5C}" type="datetimeFigureOut">
              <a:rPr lang="en-US" smtClean="0"/>
              <a:t>1/24/2017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1F169F6-CD22-4331-9A7A-A80F88EDDF5C}" type="datetimeFigureOut">
              <a:rPr lang="en-US" smtClean="0"/>
              <a:t>1/24/2017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1F169F6-CD22-4331-9A7A-A80F88EDDF5C}" type="datetimeFigureOut">
              <a:rPr lang="en-US" smtClean="0"/>
              <a:t>1/24/2017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F169F6-CD22-4331-9A7A-A80F88EDDF5C}" type="datetimeFigureOut">
              <a:rPr lang="en-US" smtClean="0"/>
              <a:t>1/24/2017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1F169F6-CD22-4331-9A7A-A80F88EDDF5C}" type="datetimeFigureOut">
              <a:rPr lang="en-US" smtClean="0"/>
              <a:t>1/24/2017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1F169F6-CD22-4331-9A7A-A80F88EDDF5C}" type="datetimeFigureOut">
              <a:rPr lang="en-US" smtClean="0"/>
              <a:t>1/24/2017</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1F169F6-CD22-4331-9A7A-A80F88EDDF5C}" type="datetimeFigureOut">
              <a:rPr lang="en-US" smtClean="0"/>
              <a:t>1/24/2017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169F6-CD22-4331-9A7A-A80F88EDDF5C}" type="datetimeFigureOut">
              <a:rPr lang="en-US" smtClean="0"/>
              <a:t>1/24/2017</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169F6-CD22-4331-9A7A-A80F88EDDF5C}" type="datetimeFigureOut">
              <a:rPr lang="en-US" smtClean="0"/>
              <a:t>1/24/2017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169F6-CD22-4331-9A7A-A80F88EDDF5C}" type="datetimeFigureOut">
              <a:rPr lang="en-US" smtClean="0"/>
              <a:t>1/24/2017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F5F2A68-1B35-4BA8-AEDB-B5F5DD0B87C2}"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169F6-CD22-4331-9A7A-A80F88EDDF5C}" type="datetimeFigureOut">
              <a:rPr lang="en-US" smtClean="0"/>
              <a:t>1/24/2017</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F2A68-1B35-4BA8-AEDB-B5F5DD0B87C2}"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hyperlink" Target="javascript:refImgShow(2)" TargetMode="External"/><Relationship Id="rId1" Type="http://schemas.openxmlformats.org/officeDocument/2006/relationships/slideLayout" Target="../slideLayouts/slideLayout2.xml"/><Relationship Id="rId6" Type="http://schemas.openxmlformats.org/officeDocument/2006/relationships/hyperlink" Target="javascript:refImgShow(4)" TargetMode="External"/><Relationship Id="rId5" Type="http://schemas.openxmlformats.org/officeDocument/2006/relationships/image" Target="../media/image9.jpeg"/><Relationship Id="rId4" Type="http://schemas.openxmlformats.org/officeDocument/2006/relationships/hyperlink" Target="javascript:refImgShow(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javascript:refImgShow(5)"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SUTURING</a:t>
            </a:r>
            <a:endParaRPr lang="en-IN" dirty="0"/>
          </a:p>
        </p:txBody>
      </p:sp>
      <p:sp>
        <p:nvSpPr>
          <p:cNvPr id="3" name="Subtitle 2"/>
          <p:cNvSpPr>
            <a:spLocks noGrp="1"/>
          </p:cNvSpPr>
          <p:nvPr>
            <p:ph type="subTitle" idx="1"/>
          </p:nvPr>
        </p:nvSpPr>
        <p:spPr/>
        <p:txBody>
          <a:bodyPr/>
          <a:lstStyle/>
          <a:p>
            <a:endParaRPr lang="en-I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Needle is placed vertically and longitudinally per">
            <a:hlinkClick r:id="rId2"/>
          </p:cNvPr>
          <p:cNvPicPr>
            <a:picLocks noGrp="1"/>
          </p:cNvPicPr>
          <p:nvPr>
            <p:ph idx="1"/>
          </p:nvPr>
        </p:nvPicPr>
        <p:blipFill>
          <a:blip r:embed="rId3"/>
          <a:srcRect/>
          <a:stretch>
            <a:fillRect/>
          </a:stretch>
        </p:blipFill>
        <p:spPr bwMode="auto">
          <a:xfrm>
            <a:off x="642910" y="1000108"/>
            <a:ext cx="3619500" cy="1876425"/>
          </a:xfrm>
          <a:prstGeom prst="rect">
            <a:avLst/>
          </a:prstGeom>
          <a:noFill/>
          <a:ln w="9525">
            <a:noFill/>
            <a:miter lim="800000"/>
            <a:headEnd/>
            <a:tailEnd/>
          </a:ln>
        </p:spPr>
      </p:pic>
      <p:pic>
        <p:nvPicPr>
          <p:cNvPr id="5" name="Picture 4" descr="Needle holder is held through loops between thumb ">
            <a:hlinkClick r:id="rId4"/>
          </p:cNvPr>
          <p:cNvPicPr/>
          <p:nvPr/>
        </p:nvPicPr>
        <p:blipFill>
          <a:blip r:embed="rId5"/>
          <a:srcRect/>
          <a:stretch>
            <a:fillRect/>
          </a:stretch>
        </p:blipFill>
        <p:spPr bwMode="auto">
          <a:xfrm>
            <a:off x="5214942" y="1285860"/>
            <a:ext cx="3620770" cy="2231390"/>
          </a:xfrm>
          <a:prstGeom prst="rect">
            <a:avLst/>
          </a:prstGeom>
          <a:noFill/>
          <a:ln w="9525">
            <a:noFill/>
            <a:miter lim="800000"/>
            <a:headEnd/>
            <a:tailEnd/>
          </a:ln>
        </p:spPr>
      </p:pic>
      <p:pic>
        <p:nvPicPr>
          <p:cNvPr id="6" name="Picture 5" descr="Needle holder is held in palm, allowing greater de">
            <a:hlinkClick r:id="rId6"/>
          </p:cNvPr>
          <p:cNvPicPr/>
          <p:nvPr/>
        </p:nvPicPr>
        <p:blipFill>
          <a:blip r:embed="rId7"/>
          <a:srcRect/>
          <a:stretch>
            <a:fillRect/>
          </a:stretch>
        </p:blipFill>
        <p:spPr bwMode="auto">
          <a:xfrm>
            <a:off x="1000100" y="3714752"/>
            <a:ext cx="3620770" cy="288353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r>
              <a:rPr lang="en-IN" dirty="0"/>
              <a:t>Needle is placed vertically and longitudinally perpendicular to needle holder</a:t>
            </a:r>
            <a:r>
              <a:rPr lang="en-IN" dirty="0" smtClean="0"/>
              <a:t>.</a:t>
            </a:r>
          </a:p>
          <a:p>
            <a:r>
              <a:rPr lang="en-IN" dirty="0"/>
              <a:t>The tissue must be stabilized to allow suture placement</a:t>
            </a:r>
            <a:r>
              <a:rPr lang="en-IN" dirty="0" smtClean="0"/>
              <a:t>.</a:t>
            </a:r>
          </a:p>
          <a:p>
            <a:r>
              <a:rPr lang="en-IN" dirty="0" smtClean="0"/>
              <a:t> </a:t>
            </a:r>
            <a:r>
              <a:rPr lang="en-IN" dirty="0"/>
              <a:t>Depending on the surgeon’s preference, toothed or untoothed forceps or skin hooks may be used to grasp the tissue gently</a:t>
            </a:r>
            <a:r>
              <a:rPr lang="en-IN" dirty="0" smtClean="0"/>
              <a:t>.</a:t>
            </a:r>
          </a:p>
          <a:p>
            <a:r>
              <a:rPr lang="en-IN" dirty="0"/>
              <a:t>Forceps are necessary for grasping the needle as it exits the tissue after a pass. Before removal of the needle holder, grasping and stabilizing the needle </a:t>
            </a:r>
            <a:r>
              <a:rPr lang="en-IN" dirty="0" smtClean="0"/>
              <a:t>is important.</a:t>
            </a:r>
            <a:endParaRPr lang="en-IN" dirty="0"/>
          </a:p>
          <a:p>
            <a:endParaRPr lang="en-IN" dirty="0"/>
          </a:p>
          <a:p>
            <a:endParaRPr lang="en-IN"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r>
              <a:rPr lang="en-IN" dirty="0"/>
              <a:t>The needle should always penetrate the skin at a 90° angle, which minimizes the size of the entry wound and promotes </a:t>
            </a:r>
            <a:r>
              <a:rPr lang="en-IN" dirty="0" err="1"/>
              <a:t>eversion</a:t>
            </a:r>
            <a:r>
              <a:rPr lang="en-IN" dirty="0"/>
              <a:t> of the skin edges. The needle should be inserted 1-3 mm from the wound edge, depending on skin </a:t>
            </a:r>
            <a:r>
              <a:rPr lang="en-IN" dirty="0" smtClean="0"/>
              <a:t>thickness.</a:t>
            </a:r>
          </a:p>
          <a:p>
            <a:r>
              <a:rPr lang="en-US" dirty="0" smtClean="0"/>
              <a:t>Knot tying:</a:t>
            </a:r>
          </a:p>
          <a:p>
            <a:r>
              <a:rPr lang="en-IN" dirty="0"/>
              <a:t>First, the tip of the needle holder is rotated clockwise around the long end of the suture for two complete turns (see the image below). The tip of the needle holder is used to grasp the short end of the </a:t>
            </a:r>
            <a:r>
              <a:rPr lang="en-IN" dirty="0" smtClean="0"/>
              <a:t>suture.</a:t>
            </a:r>
            <a:endParaRPr lang="en-I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The short end of the suture is pulled through the loops of the long end by crossing the hands, so that the two ends of the suture are on opposite sides of the suture line</a:t>
            </a:r>
            <a:r>
              <a:rPr lang="en-IN" dirty="0" smtClean="0"/>
              <a:t>.</a:t>
            </a:r>
          </a:p>
          <a:p>
            <a:r>
              <a:rPr lang="en-IN" dirty="0" smtClean="0"/>
              <a:t> </a:t>
            </a:r>
            <a:r>
              <a:rPr lang="en-IN" dirty="0"/>
              <a:t>The needle holder is rotated </a:t>
            </a:r>
            <a:r>
              <a:rPr lang="en-IN" dirty="0" err="1"/>
              <a:t>counterclockwise</a:t>
            </a:r>
            <a:r>
              <a:rPr lang="en-IN" dirty="0"/>
              <a:t> once around the long end of the suture. </a:t>
            </a:r>
            <a:endParaRPr lang="en-IN" dirty="0" smtClean="0"/>
          </a:p>
          <a:p>
            <a:r>
              <a:rPr lang="en-IN" dirty="0" smtClean="0"/>
              <a:t>The </a:t>
            </a:r>
            <a:r>
              <a:rPr lang="en-IN" dirty="0"/>
              <a:t>short end is then grasped with the needle holder tip and pulled through the loop again.</a:t>
            </a:r>
          </a:p>
          <a:p>
            <a:endParaRPr lang="en-I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Knot tying</a:t>
            </a:r>
            <a:endParaRPr lang="en-IN" dirty="0"/>
          </a:p>
        </p:txBody>
      </p:sp>
      <p:pic>
        <p:nvPicPr>
          <p:cNvPr id="4" name="Content Placeholder 3" descr="Knot tying. ">
            <a:hlinkClick r:id="rId2"/>
          </p:cNvPr>
          <p:cNvPicPr>
            <a:picLocks noGrp="1"/>
          </p:cNvPicPr>
          <p:nvPr>
            <p:ph idx="1"/>
          </p:nvPr>
        </p:nvPicPr>
        <p:blipFill>
          <a:blip r:embed="rId3"/>
          <a:srcRect/>
          <a:stretch>
            <a:fillRect/>
          </a:stretch>
        </p:blipFill>
        <p:spPr bwMode="auto">
          <a:xfrm>
            <a:off x="1500166" y="2285992"/>
            <a:ext cx="5786477" cy="40187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USES</a:t>
            </a:r>
            <a:endParaRPr lang="en-IN" dirty="0"/>
          </a:p>
        </p:txBody>
      </p:sp>
      <p:sp>
        <p:nvSpPr>
          <p:cNvPr id="3" name="Content Placeholder 2"/>
          <p:cNvSpPr>
            <a:spLocks noGrp="1"/>
          </p:cNvSpPr>
          <p:nvPr>
            <p:ph idx="1"/>
          </p:nvPr>
        </p:nvSpPr>
        <p:spPr/>
        <p:txBody>
          <a:bodyPr/>
          <a:lstStyle/>
          <a:p>
            <a:pPr>
              <a:buNone/>
            </a:pPr>
            <a:endParaRPr lang="en-IN" dirty="0"/>
          </a:p>
          <a:p>
            <a:pPr lvl="0"/>
            <a:r>
              <a:rPr lang="en-IN" dirty="0" smtClean="0"/>
              <a:t>For closing </a:t>
            </a:r>
            <a:r>
              <a:rPr lang="en-IN" dirty="0"/>
              <a:t>dead space</a:t>
            </a:r>
          </a:p>
          <a:p>
            <a:pPr lvl="0"/>
            <a:r>
              <a:rPr lang="en-IN" dirty="0"/>
              <a:t>Supporting and strengthening wounds until healing increases their tensile strength</a:t>
            </a:r>
          </a:p>
          <a:p>
            <a:pPr lvl="0"/>
            <a:r>
              <a:rPr lang="en-IN" dirty="0"/>
              <a:t>Approximating skin edges for an aesthetically pleasing and functional result</a:t>
            </a:r>
          </a:p>
          <a:p>
            <a:pPr lvl="0"/>
            <a:r>
              <a:rPr lang="en-IN" dirty="0"/>
              <a:t>Minimizing the risks of bleeding and infection</a:t>
            </a:r>
          </a:p>
          <a:p>
            <a:endParaRPr lang="en-IN"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graphicFrame>
        <p:nvGraphicFramePr>
          <p:cNvPr id="1026" name="Object 2"/>
          <p:cNvGraphicFramePr>
            <a:graphicFrameLocks noChangeAspect="1"/>
          </p:cNvGraphicFramePr>
          <p:nvPr/>
        </p:nvGraphicFramePr>
        <p:xfrm>
          <a:off x="2633663" y="3086100"/>
          <a:ext cx="3875087" cy="685800"/>
        </p:xfrm>
        <a:graphic>
          <a:graphicData uri="http://schemas.openxmlformats.org/presentationml/2006/ole">
            <p:oleObj spid="_x0000_s1026" name="Packager Shell Object" showAsIcon="1" r:id="rId3" imgW="3874320" imgH="685800" progId="Package">
              <p:embed/>
            </p:oleObj>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IN" dirty="0"/>
          </a:p>
        </p:txBody>
      </p:sp>
      <p:sp>
        <p:nvSpPr>
          <p:cNvPr id="3" name="Content Placeholder 2"/>
          <p:cNvSpPr>
            <a:spLocks noGrp="1"/>
          </p:cNvSpPr>
          <p:nvPr>
            <p:ph idx="1"/>
          </p:nvPr>
        </p:nvSpPr>
        <p:spPr/>
        <p:txBody>
          <a:bodyPr>
            <a:normAutofit fontScale="92500" lnSpcReduction="10000"/>
          </a:bodyPr>
          <a:lstStyle/>
          <a:p>
            <a:r>
              <a:rPr lang="en-IN" dirty="0" smtClean="0"/>
              <a:t>Surgical suture is a medical device used to hold body tissues together after an injury or surgery.</a:t>
            </a:r>
          </a:p>
          <a:p>
            <a:r>
              <a:rPr lang="en-IN" dirty="0" smtClean="0"/>
              <a:t> A number of different shapes, sizes of needles and thread materials are used.</a:t>
            </a:r>
          </a:p>
          <a:p>
            <a:r>
              <a:rPr lang="en-IN" dirty="0"/>
              <a:t>The choice of sutures and needles is determined by the location of the lesion, the thickness of the skin in that location, and the amount of tension exerted on the wound.</a:t>
            </a:r>
            <a:r>
              <a:rPr lang="en-IN" dirty="0" smtClean="0"/>
              <a:t> </a:t>
            </a:r>
          </a:p>
          <a:p>
            <a:r>
              <a:rPr lang="en-US" dirty="0" smtClean="0"/>
              <a:t>Surgical knots are used to secure the sutures</a:t>
            </a:r>
            <a:endParaRPr lang="en-IN" dirty="0"/>
          </a:p>
          <a:p>
            <a:pPr>
              <a:buNone/>
            </a:pPr>
            <a:endParaRPr lang="en-IN" dirty="0" smtClean="0"/>
          </a:p>
          <a:p>
            <a:endParaRPr lang="en-I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a:t>
            </a:r>
            <a:endParaRPr lang="en-IN" dirty="0"/>
          </a:p>
        </p:txBody>
      </p:sp>
      <p:sp>
        <p:nvSpPr>
          <p:cNvPr id="3" name="Content Placeholder 2"/>
          <p:cNvSpPr>
            <a:spLocks noGrp="1"/>
          </p:cNvSpPr>
          <p:nvPr>
            <p:ph idx="1"/>
          </p:nvPr>
        </p:nvSpPr>
        <p:spPr/>
        <p:txBody>
          <a:bodyPr>
            <a:normAutofit fontScale="92500" lnSpcReduction="10000"/>
          </a:bodyPr>
          <a:lstStyle/>
          <a:p>
            <a:pPr lvl="0"/>
            <a:r>
              <a:rPr lang="en-IN" dirty="0"/>
              <a:t>Suture threads: 1. Absorbable: catgut, synthetic. </a:t>
            </a:r>
            <a:endParaRPr lang="en-IN" dirty="0" smtClean="0"/>
          </a:p>
          <a:p>
            <a:pPr lvl="0">
              <a:buNone/>
            </a:pPr>
            <a:r>
              <a:rPr lang="en-IN" dirty="0"/>
              <a:t> </a:t>
            </a:r>
            <a:r>
              <a:rPr lang="en-IN" dirty="0" smtClean="0"/>
              <a:t>   2</a:t>
            </a:r>
            <a:r>
              <a:rPr lang="en-IN" dirty="0"/>
              <a:t>. Non absorbable: natural- silk linen, synthetic- nylon, Dacron, </a:t>
            </a:r>
            <a:r>
              <a:rPr lang="en-IN" dirty="0" err="1"/>
              <a:t>proline</a:t>
            </a:r>
            <a:r>
              <a:rPr lang="en-IN" dirty="0"/>
              <a:t>.</a:t>
            </a:r>
          </a:p>
          <a:p>
            <a:pPr lvl="0"/>
            <a:r>
              <a:rPr lang="en-IN" dirty="0"/>
              <a:t>Needles: straight and curved. Different sized needles are used for different types of wounds</a:t>
            </a:r>
          </a:p>
          <a:p>
            <a:pPr lvl="0"/>
            <a:r>
              <a:rPr lang="en-IN" dirty="0"/>
              <a:t>Surgical towel, towel clips, forceps( artery forceps, toothed forceps, sponge holding forceps), needle holder, linen, nylon</a:t>
            </a:r>
          </a:p>
          <a:p>
            <a:pPr>
              <a:buNone/>
            </a:pPr>
            <a:r>
              <a:rPr lang="en-IN" dirty="0"/>
              <a:t> </a:t>
            </a:r>
          </a:p>
          <a:p>
            <a:pPr>
              <a:buNone/>
            </a:pPr>
            <a:endParaRPr lang="en-I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surgical needle</a:t>
            </a:r>
            <a:endParaRPr lang="en-IN" dirty="0"/>
          </a:p>
        </p:txBody>
      </p:sp>
      <p:sp>
        <p:nvSpPr>
          <p:cNvPr id="3" name="Content Placeholder 2"/>
          <p:cNvSpPr>
            <a:spLocks noGrp="1"/>
          </p:cNvSpPr>
          <p:nvPr>
            <p:ph idx="1"/>
          </p:nvPr>
        </p:nvSpPr>
        <p:spPr/>
        <p:txBody>
          <a:bodyPr>
            <a:normAutofit fontScale="85000" lnSpcReduction="10000"/>
          </a:bodyPr>
          <a:lstStyle/>
          <a:p>
            <a:pPr lvl="0"/>
            <a:r>
              <a:rPr lang="en-IN" dirty="0" smtClean="0"/>
              <a:t>Straight</a:t>
            </a:r>
          </a:p>
          <a:p>
            <a:pPr lvl="0"/>
            <a:r>
              <a:rPr lang="en-IN" dirty="0" smtClean="0"/>
              <a:t>1/4 </a:t>
            </a:r>
            <a:r>
              <a:rPr lang="en-IN" dirty="0"/>
              <a:t>circle</a:t>
            </a:r>
          </a:p>
          <a:p>
            <a:pPr lvl="0"/>
            <a:r>
              <a:rPr lang="en-IN" dirty="0"/>
              <a:t>3/8 circle</a:t>
            </a:r>
          </a:p>
          <a:p>
            <a:pPr lvl="0"/>
            <a:r>
              <a:rPr lang="en-IN" dirty="0"/>
              <a:t>1/2 circle. Subtypes of this needle shape include, from larger to smaller size, CT, CT-1, CT-2 and CT-3</a:t>
            </a:r>
            <a:r>
              <a:rPr lang="en-IN" dirty="0" smtClean="0"/>
              <a:t>.</a:t>
            </a:r>
            <a:endParaRPr lang="en-IN" dirty="0"/>
          </a:p>
          <a:p>
            <a:pPr lvl="0"/>
            <a:r>
              <a:rPr lang="en-IN" dirty="0"/>
              <a:t>5/8 circle</a:t>
            </a:r>
          </a:p>
          <a:p>
            <a:pPr lvl="0"/>
            <a:r>
              <a:rPr lang="en-IN" dirty="0"/>
              <a:t>compound curve</a:t>
            </a:r>
          </a:p>
          <a:p>
            <a:pPr lvl="0"/>
            <a:r>
              <a:rPr lang="en-IN" dirty="0"/>
              <a:t>half curved (also known as ski)</a:t>
            </a:r>
          </a:p>
          <a:p>
            <a:pPr lvl="0"/>
            <a:r>
              <a:rPr lang="en-IN" dirty="0"/>
              <a:t>half curved at both ends of a straight segment (also known as canoe)</a:t>
            </a:r>
          </a:p>
          <a:p>
            <a:endParaRPr lang="en-I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20000"/>
          </a:bodyPr>
          <a:lstStyle/>
          <a:p>
            <a:pPr lvl="0"/>
            <a:r>
              <a:rPr lang="en-IN" dirty="0" smtClean="0"/>
              <a:t>Taper </a:t>
            </a:r>
            <a:r>
              <a:rPr lang="en-IN" dirty="0"/>
              <a:t>(needle body is round and tapers smoothly to a point)</a:t>
            </a:r>
          </a:p>
          <a:p>
            <a:pPr lvl="0"/>
            <a:r>
              <a:rPr lang="en-IN" dirty="0" smtClean="0"/>
              <a:t>Cutting </a:t>
            </a:r>
            <a:r>
              <a:rPr lang="en-IN" dirty="0"/>
              <a:t>(needle body is triangular and has a sharpened cutting edge on the inside curve)</a:t>
            </a:r>
          </a:p>
          <a:p>
            <a:pPr lvl="0"/>
            <a:r>
              <a:rPr lang="en-IN" dirty="0" smtClean="0"/>
              <a:t>Reverse </a:t>
            </a:r>
            <a:r>
              <a:rPr lang="en-IN" dirty="0"/>
              <a:t>cutting (cutting edge on the outside)</a:t>
            </a:r>
          </a:p>
          <a:p>
            <a:pPr lvl="0"/>
            <a:r>
              <a:rPr lang="en-IN" dirty="0" err="1" smtClean="0"/>
              <a:t>Trocar</a:t>
            </a:r>
            <a:r>
              <a:rPr lang="en-IN" dirty="0" smtClean="0"/>
              <a:t> </a:t>
            </a:r>
            <a:r>
              <a:rPr lang="en-IN" dirty="0"/>
              <a:t>point or </a:t>
            </a:r>
            <a:r>
              <a:rPr lang="en-IN" dirty="0" err="1"/>
              <a:t>tapercut</a:t>
            </a:r>
            <a:r>
              <a:rPr lang="en-IN" dirty="0"/>
              <a:t> (needle body is round and tapered, but ends in a small triangular cutting point)</a:t>
            </a:r>
          </a:p>
          <a:p>
            <a:pPr lvl="0"/>
            <a:r>
              <a:rPr lang="en-IN" dirty="0" smtClean="0"/>
              <a:t>Blunt </a:t>
            </a:r>
            <a:r>
              <a:rPr lang="en-IN" dirty="0"/>
              <a:t>points for sewing friable tissues</a:t>
            </a:r>
          </a:p>
          <a:p>
            <a:pPr lvl="0"/>
            <a:r>
              <a:rPr lang="en-IN" dirty="0" smtClean="0"/>
              <a:t>Side </a:t>
            </a:r>
            <a:r>
              <a:rPr lang="en-IN" dirty="0"/>
              <a:t>cutting or spatula points (flat on top and bottom with a cutting edge along the front to one side) for eye surgery</a:t>
            </a:r>
          </a:p>
          <a:p>
            <a:endParaRPr lang="en-I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needles</a:t>
            </a:r>
            <a:endParaRPr lang="en-IN" dirty="0"/>
          </a:p>
        </p:txBody>
      </p:sp>
      <p:pic>
        <p:nvPicPr>
          <p:cNvPr id="4" name="Picture 5"/>
          <p:cNvPicPr>
            <a:picLocks noGrp="1" noChangeAspect="1" noChangeArrowheads="1"/>
          </p:cNvPicPr>
          <p:nvPr>
            <p:ph idx="1"/>
          </p:nvPr>
        </p:nvPicPr>
        <p:blipFill>
          <a:blip r:embed="rId2"/>
          <a:srcRect l="18896" t="10214" r="8197" b="52324"/>
          <a:stretch>
            <a:fillRect/>
          </a:stretch>
        </p:blipFill>
        <p:spPr bwMode="auto">
          <a:xfrm>
            <a:off x="2000232" y="1643050"/>
            <a:ext cx="4868019" cy="2112407"/>
          </a:xfrm>
          <a:prstGeom prst="rect">
            <a:avLst/>
          </a:prstGeom>
          <a:noFill/>
          <a:ln w="9525">
            <a:noFill/>
            <a:miter lim="800000"/>
            <a:headEnd/>
            <a:tailEnd/>
          </a:ln>
        </p:spPr>
      </p:pic>
      <p:pic>
        <p:nvPicPr>
          <p:cNvPr id="5" name="Picture 5"/>
          <p:cNvPicPr>
            <a:picLocks noChangeAspect="1" noChangeArrowheads="1"/>
          </p:cNvPicPr>
          <p:nvPr/>
        </p:nvPicPr>
        <p:blipFill>
          <a:blip r:embed="rId2"/>
          <a:srcRect l="16229" t="52940" r="56207" b="11266"/>
          <a:stretch>
            <a:fillRect/>
          </a:stretch>
        </p:blipFill>
        <p:spPr bwMode="auto">
          <a:xfrm>
            <a:off x="2428860" y="3929066"/>
            <a:ext cx="4022725" cy="25908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7158" y="2285992"/>
            <a:ext cx="8229600" cy="1143000"/>
          </a:xfrm>
        </p:spPr>
        <p:txBody>
          <a:bodyPr/>
          <a:lstStyle/>
          <a:p>
            <a:r>
              <a:rPr lang="en-US" dirty="0" smtClean="0"/>
              <a:t>SURGICAL INSTRUMENTS</a:t>
            </a:r>
            <a:endParaRPr lang="en-I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http://store.castleuniforms.com/shopimages/products/thumbnails/485.jpg"/>
          <p:cNvPicPr>
            <a:picLocks noChangeAspect="1" noChangeArrowheads="1"/>
          </p:cNvPicPr>
          <p:nvPr/>
        </p:nvPicPr>
        <p:blipFill>
          <a:blip r:embed="rId3"/>
          <a:srcRect r="11513"/>
          <a:stretch>
            <a:fillRect/>
          </a:stretch>
        </p:blipFill>
        <p:spPr bwMode="auto">
          <a:xfrm>
            <a:off x="642910" y="714356"/>
            <a:ext cx="1219200" cy="2200275"/>
          </a:xfrm>
          <a:prstGeom prst="rect">
            <a:avLst/>
          </a:prstGeom>
          <a:noFill/>
          <a:ln w="9525">
            <a:noFill/>
            <a:miter lim="800000"/>
            <a:headEnd/>
            <a:tailEnd/>
          </a:ln>
        </p:spPr>
      </p:pic>
      <p:pic>
        <p:nvPicPr>
          <p:cNvPr id="5" name="Picture 10" descr="http://www.genoprice.com/Mayo%20Hegar%20Needle%20Holder.jpg"/>
          <p:cNvPicPr>
            <a:picLocks noChangeAspect="1" noChangeArrowheads="1"/>
          </p:cNvPicPr>
          <p:nvPr/>
        </p:nvPicPr>
        <p:blipFill>
          <a:blip r:embed="rId4"/>
          <a:srcRect l="14679" t="2446" r="11926"/>
          <a:stretch>
            <a:fillRect/>
          </a:stretch>
        </p:blipFill>
        <p:spPr bwMode="auto">
          <a:xfrm>
            <a:off x="2786050" y="285728"/>
            <a:ext cx="1524000" cy="3038475"/>
          </a:xfrm>
          <a:prstGeom prst="rect">
            <a:avLst/>
          </a:prstGeom>
          <a:noFill/>
          <a:ln w="9525">
            <a:noFill/>
            <a:miter lim="800000"/>
            <a:headEnd/>
            <a:tailEnd/>
          </a:ln>
        </p:spPr>
      </p:pic>
      <p:pic>
        <p:nvPicPr>
          <p:cNvPr id="6" name="Picture 16" descr="http://t3.gstatic.com/images?q=tbn:ANd9GcSHhhG9kogcylYuOJhu9u4k7tzpDNdsTw1NIC7eU8fG65wAycPp"/>
          <p:cNvPicPr>
            <a:picLocks noChangeAspect="1" noChangeArrowheads="1"/>
          </p:cNvPicPr>
          <p:nvPr/>
        </p:nvPicPr>
        <p:blipFill>
          <a:blip r:embed="rId5"/>
          <a:srcRect/>
          <a:stretch>
            <a:fillRect/>
          </a:stretch>
        </p:blipFill>
        <p:spPr bwMode="auto">
          <a:xfrm>
            <a:off x="5500694" y="357166"/>
            <a:ext cx="1485900" cy="3076575"/>
          </a:xfrm>
          <a:prstGeom prst="rect">
            <a:avLst/>
          </a:prstGeom>
          <a:noFill/>
          <a:ln w="9525">
            <a:noFill/>
            <a:miter lim="800000"/>
            <a:headEnd/>
            <a:tailEnd/>
          </a:ln>
        </p:spPr>
      </p:pic>
      <p:pic>
        <p:nvPicPr>
          <p:cNvPr id="7" name="Picture 5" descr="http://media.digikey.com/photos/Chicago%20Int%20Photos/042.jpg"/>
          <p:cNvPicPr>
            <a:picLocks noChangeAspect="1" noChangeArrowheads="1"/>
          </p:cNvPicPr>
          <p:nvPr/>
        </p:nvPicPr>
        <p:blipFill>
          <a:blip r:embed="rId6"/>
          <a:srcRect l="9091" t="11649" b="8807"/>
          <a:stretch>
            <a:fillRect/>
          </a:stretch>
        </p:blipFill>
        <p:spPr bwMode="auto">
          <a:xfrm>
            <a:off x="2714612" y="4000504"/>
            <a:ext cx="2700338" cy="2362200"/>
          </a:xfrm>
          <a:prstGeom prst="rect">
            <a:avLst/>
          </a:prstGeom>
          <a:noFill/>
          <a:ln w="9525">
            <a:noFill/>
            <a:miter lim="800000"/>
            <a:headEnd/>
            <a:tailEnd/>
          </a:ln>
        </p:spPr>
      </p:pic>
      <p:pic>
        <p:nvPicPr>
          <p:cNvPr id="8" name="Picture 20" descr="http://nycprc.org/images/Threaded/SutureScissors.jpg"/>
          <p:cNvPicPr>
            <a:picLocks noChangeAspect="1" noChangeArrowheads="1"/>
          </p:cNvPicPr>
          <p:nvPr/>
        </p:nvPicPr>
        <p:blipFill>
          <a:blip r:embed="rId7"/>
          <a:srcRect/>
          <a:stretch>
            <a:fillRect/>
          </a:stretch>
        </p:blipFill>
        <p:spPr bwMode="auto">
          <a:xfrm>
            <a:off x="6215074" y="3786190"/>
            <a:ext cx="1306513" cy="2836863"/>
          </a:xfrm>
          <a:prstGeom prst="rect">
            <a:avLst/>
          </a:prstGeom>
          <a:noFill/>
          <a:ln w="9525">
            <a:noFill/>
            <a:miter lim="800000"/>
            <a:headEnd/>
            <a:tailEnd/>
          </a:ln>
        </p:spPr>
      </p:pic>
      <p:pic>
        <p:nvPicPr>
          <p:cNvPr id="9" name="Picture 18" descr="http://t0.gstatic.com/images?q=tbn:ANd9GcSDUu3FOCh0GzgNkuC8L_hN2dKikqpprVO0NLI_tOL7XiXsHgTtEg"/>
          <p:cNvPicPr>
            <a:picLocks noChangeAspect="1" noChangeArrowheads="1"/>
          </p:cNvPicPr>
          <p:nvPr/>
        </p:nvPicPr>
        <p:blipFill>
          <a:blip r:embed="rId8"/>
          <a:srcRect l="13115" t="2899" r="8197"/>
          <a:stretch>
            <a:fillRect/>
          </a:stretch>
        </p:blipFill>
        <p:spPr bwMode="auto">
          <a:xfrm>
            <a:off x="533400" y="3581400"/>
            <a:ext cx="1600200" cy="29781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a:t>
            </a:r>
            <a:endParaRPr lang="en-IN" dirty="0"/>
          </a:p>
        </p:txBody>
      </p:sp>
      <p:sp>
        <p:nvSpPr>
          <p:cNvPr id="3" name="Content Placeholder 2"/>
          <p:cNvSpPr>
            <a:spLocks noGrp="1"/>
          </p:cNvSpPr>
          <p:nvPr>
            <p:ph idx="1"/>
          </p:nvPr>
        </p:nvSpPr>
        <p:spPr/>
        <p:txBody>
          <a:bodyPr>
            <a:normAutofit fontScale="85000" lnSpcReduction="20000"/>
          </a:bodyPr>
          <a:lstStyle/>
          <a:p>
            <a:r>
              <a:rPr lang="en-IN" dirty="0"/>
              <a:t>Suture </a:t>
            </a:r>
            <a:r>
              <a:rPr lang="en-IN" dirty="0" smtClean="0"/>
              <a:t>placement:</a:t>
            </a:r>
            <a:endParaRPr lang="en-IN" dirty="0"/>
          </a:p>
          <a:p>
            <a:r>
              <a:rPr lang="en-IN" dirty="0"/>
              <a:t>A needle holder is used to grasp the needle at the distal portion of the body, one half to three quarters of the distance from the tip of the needle, depending on the surgeon’s preference</a:t>
            </a:r>
            <a:r>
              <a:rPr lang="en-IN" dirty="0" smtClean="0"/>
              <a:t>.</a:t>
            </a:r>
          </a:p>
          <a:p>
            <a:r>
              <a:rPr lang="en-IN" dirty="0" smtClean="0"/>
              <a:t> </a:t>
            </a:r>
            <a:r>
              <a:rPr lang="en-IN" dirty="0"/>
              <a:t>The needle holder is tightened by squeezing it until the first ratchet catches. </a:t>
            </a:r>
            <a:endParaRPr lang="en-IN" dirty="0" smtClean="0"/>
          </a:p>
          <a:p>
            <a:r>
              <a:rPr lang="en-IN" dirty="0" smtClean="0"/>
              <a:t>The </a:t>
            </a:r>
            <a:r>
              <a:rPr lang="en-IN" dirty="0"/>
              <a:t>needle holder should not be tightened excessively, because damage to both the needle and the needle holder may result. </a:t>
            </a:r>
            <a:endParaRPr lang="en-IN" dirty="0" smtClean="0"/>
          </a:p>
          <a:p>
            <a:r>
              <a:rPr lang="en-IN" dirty="0" smtClean="0"/>
              <a:t>The </a:t>
            </a:r>
            <a:r>
              <a:rPr lang="en-IN" dirty="0"/>
              <a:t>needle is held vertically and longitudinally perpendicular to the needle </a:t>
            </a:r>
            <a:r>
              <a:rPr lang="en-IN" dirty="0" smtClean="0"/>
              <a:t>holder.</a:t>
            </a:r>
            <a:endParaRPr lang="en-IN"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612</Words>
  <Application>Microsoft Office PowerPoint</Application>
  <PresentationFormat>On-screen Show (4:3)</PresentationFormat>
  <Paragraphs>54</Paragraphs>
  <Slides>16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Package</vt:lpstr>
      <vt:lpstr>SUTURING</vt:lpstr>
      <vt:lpstr>INTRODUCTION</vt:lpstr>
      <vt:lpstr>IDENTIFICATION</vt:lpstr>
      <vt:lpstr>Types of surgical needle</vt:lpstr>
      <vt:lpstr>Slide 5</vt:lpstr>
      <vt:lpstr>Surgical needles</vt:lpstr>
      <vt:lpstr>SURGICAL INSTRUMENTS</vt:lpstr>
      <vt:lpstr>Slide 8</vt:lpstr>
      <vt:lpstr>PROCEDURE</vt:lpstr>
      <vt:lpstr>Slide 10</vt:lpstr>
      <vt:lpstr>Slide 11</vt:lpstr>
      <vt:lpstr>Slide 12</vt:lpstr>
      <vt:lpstr>Slide 13</vt:lpstr>
      <vt:lpstr>Knot tying</vt:lpstr>
      <vt:lpstr>USES</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SUTURING</dc:title>
  <dc:creator>ADMIN</dc:creator>
  <cp:lastModifiedBy>ADMIN</cp:lastModifiedBy>
  <cp:revision>1</cp:revision>
  <dcterms:created xsi:type="dcterms:W3CDTF">2017-01-24T07:07:31Z</dcterms:created>
  <dcterms:modified xsi:type="dcterms:W3CDTF">2017-01-24T08:00:30Z</dcterms:modified>
</cp:coreProperties>
</file>